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A00"/>
    <a:srgbClr val="5EEC3C"/>
    <a:srgbClr val="990099"/>
    <a:srgbClr val="CC0099"/>
    <a:srgbClr val="FE9202"/>
    <a:srgbClr val="007033"/>
    <a:srgbClr val="6C1A00"/>
    <a:srgbClr val="00AACC"/>
    <a:srgbClr val="003296"/>
    <a:srgbClr val="E39A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714" y="10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5</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17900" y="1884577"/>
            <a:ext cx="7177135" cy="1374345"/>
          </a:xfrm>
          <a:noFill/>
          <a:effectLst>
            <a:outerShdw blurRad="50800" dist="38100" dir="2700000" algn="tl" rotWithShape="0">
              <a:prstClr val="black">
                <a:alpha val="40000"/>
              </a:prstClr>
            </a:outerShdw>
          </a:effectLst>
        </p:spPr>
        <p:txBody>
          <a:bodyPr>
            <a:normAutofit/>
          </a:bodyPr>
          <a:lstStyle>
            <a:lvl1pPr algn="r">
              <a:defRPr sz="3600">
                <a:solidFill>
                  <a:srgbClr val="00206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517900" y="3335274"/>
            <a:ext cx="7164342" cy="1068935"/>
          </a:xfrm>
        </p:spPr>
        <p:txBody>
          <a:bodyPr>
            <a:normAutofit/>
          </a:bodyPr>
          <a:lstStyle>
            <a:lvl1pPr marL="0" indent="0" algn="r">
              <a:buNone/>
              <a:defRPr sz="2800" b="0" i="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586585"/>
            <a:ext cx="8246070" cy="610821"/>
          </a:xfrm>
        </p:spPr>
        <p:txBody>
          <a:bodyPr>
            <a:normAutofit/>
          </a:bodyPr>
          <a:lstStyle>
            <a:lvl1pPr algn="r">
              <a:defRPr sz="3600" baseline="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02815"/>
            <a:ext cx="8246070" cy="3359507"/>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6015" y="433880"/>
            <a:ext cx="6719020" cy="572644"/>
          </a:xfrm>
        </p:spPr>
        <p:txBody>
          <a:bodyPr>
            <a:normAutofit/>
          </a:bodyPr>
          <a:lstStyle>
            <a:lvl1pPr algn="l">
              <a:defRPr sz="360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1976015" y="1044700"/>
            <a:ext cx="6719020"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8093365" cy="610820"/>
          </a:xfrm>
        </p:spPr>
        <p:txBody>
          <a:bodyPr>
            <a:normAutofit/>
          </a:bodyPr>
          <a:lstStyle>
            <a:lvl1pPr algn="r">
              <a:defRPr sz="3600" baseline="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808225"/>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280622"/>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808225"/>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280622"/>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5/6/2020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7410" y="1502815"/>
            <a:ext cx="3664920" cy="1374345"/>
          </a:xfrm>
        </p:spPr>
        <p:txBody>
          <a:bodyPr>
            <a:normAutofit fontScale="90000"/>
          </a:bodyPr>
          <a:lstStyle/>
          <a:p>
            <a:pPr algn="l"/>
            <a:r>
              <a:rPr lang="en-US" sz="1600" dirty="0">
                <a:latin typeface="Franklin Gothic Medium" panose="020B0603020102020204" pitchFamily="34" charset="0"/>
              </a:rPr>
              <a:t>Project 2: </a:t>
            </a:r>
            <a:br>
              <a:rPr lang="en-US" sz="1600" dirty="0">
                <a:latin typeface="Franklin Gothic Medium" panose="020B0603020102020204" pitchFamily="34" charset="0"/>
              </a:rPr>
            </a:br>
            <a:r>
              <a:rPr lang="en-US" dirty="0">
                <a:latin typeface="Franklin Gothic Medium" panose="020B0603020102020204" pitchFamily="34" charset="0"/>
              </a:rPr>
              <a:t>Building Materials Visual Dictionary </a:t>
            </a:r>
          </a:p>
        </p:txBody>
      </p:sp>
      <p:sp>
        <p:nvSpPr>
          <p:cNvPr id="3" name="Subtitle 2"/>
          <p:cNvSpPr>
            <a:spLocks noGrp="1"/>
          </p:cNvSpPr>
          <p:nvPr>
            <p:ph type="subTitle" idx="1"/>
          </p:nvPr>
        </p:nvSpPr>
        <p:spPr/>
        <p:txBody>
          <a:bodyPr>
            <a:normAutofit fontScale="55000" lnSpcReduction="20000"/>
          </a:bodyPr>
          <a:lstStyle/>
          <a:p>
            <a:r>
              <a:rPr lang="en-US" dirty="0">
                <a:latin typeface="Franklin Gothic Medium" panose="020B0603020102020204" pitchFamily="34" charset="0"/>
              </a:rPr>
              <a:t>Megan Shugrue</a:t>
            </a:r>
          </a:p>
          <a:p>
            <a:r>
              <a:rPr lang="en-US" dirty="0">
                <a:latin typeface="Franklin Gothic Medium" panose="020B0603020102020204" pitchFamily="34" charset="0"/>
              </a:rPr>
              <a:t>CON 161: Materials and Methods of Construction </a:t>
            </a:r>
          </a:p>
          <a:p>
            <a:r>
              <a:rPr lang="en-US" dirty="0">
                <a:latin typeface="Franklin Gothic Medium" panose="020B0603020102020204" pitchFamily="34" charset="0"/>
              </a:rPr>
              <a:t>Spring 2020</a:t>
            </a:r>
          </a:p>
          <a:p>
            <a:r>
              <a:rPr lang="en-US" dirty="0">
                <a:latin typeface="Franklin Gothic Medium" panose="020B0603020102020204" pitchFamily="34" charset="0"/>
              </a:rPr>
              <a:t>Professor LoPiccolo </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DEE56-2AB1-43B9-AD21-D90E2B130D1E}"/>
              </a:ext>
            </a:extLst>
          </p:cNvPr>
          <p:cNvSpPr>
            <a:spLocks noGrp="1"/>
          </p:cNvSpPr>
          <p:nvPr>
            <p:ph type="title"/>
          </p:nvPr>
        </p:nvSpPr>
        <p:spPr>
          <a:xfrm>
            <a:off x="2434130" y="205979"/>
            <a:ext cx="8229600" cy="857250"/>
          </a:xfrm>
        </p:spPr>
        <p:txBody>
          <a:bodyPr/>
          <a:lstStyle/>
          <a:p>
            <a:r>
              <a:rPr lang="en-US" dirty="0">
                <a:solidFill>
                  <a:schemeClr val="tx2">
                    <a:lumMod val="60000"/>
                    <a:lumOff val="40000"/>
                  </a:schemeClr>
                </a:solidFill>
                <a:latin typeface="Franklin Gothic Medium" panose="020B0603020102020204" pitchFamily="34" charset="0"/>
              </a:rPr>
              <a:t>CMU: </a:t>
            </a:r>
            <a:r>
              <a:rPr lang="en-US" sz="3600" u="sng" dirty="0">
                <a:solidFill>
                  <a:schemeClr val="tx2">
                    <a:lumMod val="60000"/>
                    <a:lumOff val="40000"/>
                  </a:schemeClr>
                </a:solidFill>
                <a:latin typeface="Franklin Gothic Medium" panose="020B0603020102020204" pitchFamily="34" charset="0"/>
              </a:rPr>
              <a:t>Split Faced</a:t>
            </a:r>
            <a:endParaRPr lang="en-US" u="sng" dirty="0">
              <a:solidFill>
                <a:schemeClr val="tx2">
                  <a:lumMod val="60000"/>
                  <a:lumOff val="40000"/>
                </a:schemeClr>
              </a:solidFill>
              <a:latin typeface="Franklin Gothic Medium" panose="020B0603020102020204" pitchFamily="34" charset="0"/>
            </a:endParaRPr>
          </a:p>
        </p:txBody>
      </p:sp>
      <p:sp>
        <p:nvSpPr>
          <p:cNvPr id="3" name="Content Placeholder 2">
            <a:extLst>
              <a:ext uri="{FF2B5EF4-FFF2-40B4-BE49-F238E27FC236}">
                <a16:creationId xmlns:a16="http://schemas.microsoft.com/office/drawing/2014/main" id="{D345CCE5-3518-4AA9-87D6-9CC9C0C1EAB7}"/>
              </a:ext>
            </a:extLst>
          </p:cNvPr>
          <p:cNvSpPr>
            <a:spLocks noGrp="1"/>
          </p:cNvSpPr>
          <p:nvPr>
            <p:ph sz="half" idx="1"/>
          </p:nvPr>
        </p:nvSpPr>
        <p:spPr>
          <a:xfrm>
            <a:off x="296259" y="3107807"/>
            <a:ext cx="4428445" cy="1829714"/>
          </a:xfrm>
        </p:spPr>
        <p:txBody>
          <a:bodyPr>
            <a:normAutofit/>
          </a:bodyPr>
          <a:lstStyle/>
          <a:p>
            <a:r>
              <a:rPr lang="en-US" sz="2400" dirty="0">
                <a:solidFill>
                  <a:schemeClr val="tx2">
                    <a:lumMod val="75000"/>
                  </a:schemeClr>
                </a:solidFill>
                <a:latin typeface="Franklin Gothic Medium" panose="020B0603020102020204" pitchFamily="34" charset="0"/>
              </a:rPr>
              <a:t>A concrete building unit which appears to have been hand-chiseled (or “split”) to give it a very textured look.</a:t>
            </a:r>
          </a:p>
        </p:txBody>
      </p:sp>
      <p:pic>
        <p:nvPicPr>
          <p:cNvPr id="6146" name="Picture 2" descr="Splitface Concrete Block (CMU) - RCP Block &amp; Brick">
            <a:extLst>
              <a:ext uri="{FF2B5EF4-FFF2-40B4-BE49-F238E27FC236}">
                <a16:creationId xmlns:a16="http://schemas.microsoft.com/office/drawing/2014/main" id="{44BDC184-353B-4503-A8DE-A3040A6906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0345" y="1655520"/>
            <a:ext cx="1770430" cy="12711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ngelus Block Co., Inc.">
            <a:extLst>
              <a:ext uri="{FF2B5EF4-FFF2-40B4-BE49-F238E27FC236}">
                <a16:creationId xmlns:a16="http://schemas.microsoft.com/office/drawing/2014/main" id="{E44B182A-5AA2-4616-8435-430AB7734DF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35525" y="2176433"/>
            <a:ext cx="3198570" cy="1756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154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3BE8-35C2-4980-80A5-12B4EA3C3070}"/>
              </a:ext>
            </a:extLst>
          </p:cNvPr>
          <p:cNvSpPr>
            <a:spLocks noGrp="1"/>
          </p:cNvSpPr>
          <p:nvPr>
            <p:ph type="title"/>
          </p:nvPr>
        </p:nvSpPr>
        <p:spPr/>
        <p:txBody>
          <a:bodyPr>
            <a:normAutofit fontScale="90000"/>
          </a:bodyPr>
          <a:lstStyle/>
          <a:p>
            <a:r>
              <a:rPr lang="en-US" dirty="0">
                <a:latin typeface="Franklin Gothic Medium" panose="020B0603020102020204" pitchFamily="34" charset="0"/>
              </a:rPr>
              <a:t>CMU: Ribbed Faced</a:t>
            </a:r>
          </a:p>
        </p:txBody>
      </p:sp>
      <p:pic>
        <p:nvPicPr>
          <p:cNvPr id="7170" name="Picture 2" descr="8 Rib Split">
            <a:extLst>
              <a:ext uri="{FF2B5EF4-FFF2-40B4-BE49-F238E27FC236}">
                <a16:creationId xmlns:a16="http://schemas.microsoft.com/office/drawing/2014/main" id="{BB9B4A40-C4D3-4141-91E4-1C6C0548376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51755" y="180002"/>
            <a:ext cx="2456141" cy="16530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E2634F1-88F8-4FE6-B6F0-0B58C15362F9}"/>
              </a:ext>
            </a:extLst>
          </p:cNvPr>
          <p:cNvSpPr/>
          <p:nvPr/>
        </p:nvSpPr>
        <p:spPr>
          <a:xfrm>
            <a:off x="1371624" y="1655520"/>
            <a:ext cx="6108201" cy="1477328"/>
          </a:xfrm>
          <a:prstGeom prst="rect">
            <a:avLst/>
          </a:prstGeom>
        </p:spPr>
        <p:txBody>
          <a:bodyPr wrap="square">
            <a:spAutoFit/>
          </a:bodyPr>
          <a:lstStyle/>
          <a:p>
            <a:pPr marL="285750" indent="-285750">
              <a:buFont typeface="Arial" panose="020B0604020202020204" pitchFamily="34" charset="0"/>
              <a:buChar char="•"/>
            </a:pPr>
            <a:r>
              <a:rPr lang="en-US" dirty="0">
                <a:solidFill>
                  <a:schemeClr val="accent1">
                    <a:lumMod val="50000"/>
                  </a:schemeClr>
                </a:solidFill>
                <a:latin typeface="Franklin Gothic Medium" panose="020B0603020102020204" pitchFamily="34" charset="0"/>
              </a:rPr>
              <a:t>typically have 4, 6, or 8 vertical ribs which align to form</a:t>
            </a:r>
          </a:p>
          <a:p>
            <a:r>
              <a:rPr lang="en-US" dirty="0">
                <a:solidFill>
                  <a:schemeClr val="accent1">
                    <a:lumMod val="50000"/>
                  </a:schemeClr>
                </a:solidFill>
                <a:latin typeface="Franklin Gothic Medium" panose="020B0603020102020204" pitchFamily="34" charset="0"/>
              </a:rPr>
              <a:t>continuous vertical elements in the finished wall. The ribs are molded into the unit using a special mold. The ribs may have either a rectangular or circular profile and may be either smooth or split for added texture. </a:t>
            </a:r>
          </a:p>
        </p:txBody>
      </p:sp>
      <p:pic>
        <p:nvPicPr>
          <p:cNvPr id="7172" name="Picture 4" descr="Architectural CMU">
            <a:extLst>
              <a:ext uri="{FF2B5EF4-FFF2-40B4-BE49-F238E27FC236}">
                <a16:creationId xmlns:a16="http://schemas.microsoft.com/office/drawing/2014/main" id="{3B2501C2-2F38-4DA7-AB6F-83033EE66E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9414" y="2877160"/>
            <a:ext cx="3199180" cy="215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363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7030-F8C8-444E-AC75-EA397AD59F28}"/>
              </a:ext>
            </a:extLst>
          </p:cNvPr>
          <p:cNvSpPr>
            <a:spLocks noGrp="1"/>
          </p:cNvSpPr>
          <p:nvPr>
            <p:ph type="title"/>
          </p:nvPr>
        </p:nvSpPr>
        <p:spPr>
          <a:xfrm>
            <a:off x="6511" y="311646"/>
            <a:ext cx="8246070" cy="610821"/>
          </a:xfrm>
        </p:spPr>
        <p:txBody>
          <a:bodyPr>
            <a:normAutofit fontScale="90000"/>
          </a:bodyPr>
          <a:lstStyle/>
          <a:p>
            <a:r>
              <a:rPr lang="en-US" dirty="0">
                <a:latin typeface="Franklin Gothic Medium" panose="020B0603020102020204" pitchFamily="34" charset="0"/>
              </a:rPr>
              <a:t>Stone: </a:t>
            </a:r>
            <a:r>
              <a:rPr lang="en-US" sz="3100" u="sng" dirty="0">
                <a:latin typeface="Franklin Gothic Medium" panose="020B0603020102020204" pitchFamily="34" charset="0"/>
              </a:rPr>
              <a:t>Random Ashlar</a:t>
            </a:r>
            <a:endParaRPr lang="en-US" u="sng" dirty="0">
              <a:latin typeface="Franklin Gothic Medium" panose="020B0603020102020204" pitchFamily="34" charset="0"/>
            </a:endParaRPr>
          </a:p>
        </p:txBody>
      </p:sp>
      <p:pic>
        <p:nvPicPr>
          <p:cNvPr id="8194" name="Picture 2" descr="Random Ashlar: Stone Wall Cladding &amp; Veneers by Eco Outdoor">
            <a:extLst>
              <a:ext uri="{FF2B5EF4-FFF2-40B4-BE49-F238E27FC236}">
                <a16:creationId xmlns:a16="http://schemas.microsoft.com/office/drawing/2014/main" id="{B18B3D02-D647-435C-A771-401B825D28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942" y="3152098"/>
            <a:ext cx="1832461" cy="13743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8E4CDCB-A322-4FFB-A0A6-B8BD47898FF0}"/>
              </a:ext>
            </a:extLst>
          </p:cNvPr>
          <p:cNvSpPr/>
          <p:nvPr/>
        </p:nvSpPr>
        <p:spPr>
          <a:xfrm>
            <a:off x="1365195" y="1648420"/>
            <a:ext cx="6409035" cy="923330"/>
          </a:xfrm>
          <a:prstGeom prst="rect">
            <a:avLst/>
          </a:prstGeom>
        </p:spPr>
        <p:txBody>
          <a:bodyPr wrap="square">
            <a:spAutoFit/>
          </a:bodyPr>
          <a:lstStyle/>
          <a:p>
            <a:pPr marL="285750" indent="-285750">
              <a:buFont typeface="Arial" panose="020B0604020202020204" pitchFamily="34" charset="0"/>
              <a:buChar char="•"/>
            </a:pPr>
            <a:r>
              <a:rPr lang="en-US" dirty="0">
                <a:solidFill>
                  <a:schemeClr val="accent1">
                    <a:lumMod val="50000"/>
                  </a:schemeClr>
                </a:solidFill>
                <a:latin typeface="Franklin Gothic Medium" panose="020B0603020102020204" pitchFamily="34" charset="0"/>
              </a:rPr>
              <a:t>is formed using finely dressed stones of same size, shape, and texture laid together in cement or lime mortar of equal size joints at right angles to each other.</a:t>
            </a:r>
          </a:p>
        </p:txBody>
      </p:sp>
      <p:pic>
        <p:nvPicPr>
          <p:cNvPr id="8196" name="Picture 4" descr="Random | Uncoursed Ashlar Masonry Dimensions &amp; Drawings ...">
            <a:extLst>
              <a:ext uri="{FF2B5EF4-FFF2-40B4-BE49-F238E27FC236}">
                <a16:creationId xmlns:a16="http://schemas.microsoft.com/office/drawing/2014/main" id="{8DC374CC-F96B-4292-95C1-62F0947CF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755" y="25146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871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D95168-860E-4C7B-AD9E-4245ECD33A42}"/>
              </a:ext>
            </a:extLst>
          </p:cNvPr>
          <p:cNvSpPr>
            <a:spLocks noGrp="1"/>
          </p:cNvSpPr>
          <p:nvPr>
            <p:ph type="title"/>
          </p:nvPr>
        </p:nvSpPr>
        <p:spPr/>
        <p:txBody>
          <a:bodyPr>
            <a:normAutofit fontScale="90000"/>
          </a:bodyPr>
          <a:lstStyle/>
          <a:p>
            <a:r>
              <a:rPr lang="en-US" dirty="0">
                <a:latin typeface="Franklin Gothic Medium" panose="020B0603020102020204" pitchFamily="34" charset="0"/>
              </a:rPr>
              <a:t>Metal Flashing</a:t>
            </a:r>
          </a:p>
        </p:txBody>
      </p:sp>
      <p:pic>
        <p:nvPicPr>
          <p:cNvPr id="9218" name="Picture 2" descr="Custom Typical Metal Flashing,Typical Metal Flashing suppliers ...">
            <a:extLst>
              <a:ext uri="{FF2B5EF4-FFF2-40B4-BE49-F238E27FC236}">
                <a16:creationId xmlns:a16="http://schemas.microsoft.com/office/drawing/2014/main" id="{809CF6D0-3F7A-43AC-9DA2-AD8EB98457C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114" b="11086"/>
          <a:stretch/>
        </p:blipFill>
        <p:spPr bwMode="auto">
          <a:xfrm>
            <a:off x="6396100" y="1502815"/>
            <a:ext cx="2747900" cy="21378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082BCBA-19E0-4828-8E57-55E132D69400}"/>
              </a:ext>
            </a:extLst>
          </p:cNvPr>
          <p:cNvSpPr/>
          <p:nvPr/>
        </p:nvSpPr>
        <p:spPr>
          <a:xfrm>
            <a:off x="1823310" y="1000417"/>
            <a:ext cx="4123035" cy="1477328"/>
          </a:xfrm>
          <a:prstGeom prst="rect">
            <a:avLst/>
          </a:prstGeom>
        </p:spPr>
        <p:txBody>
          <a:bodyPr wrap="square">
            <a:spAutoFit/>
          </a:bodyPr>
          <a:lstStyle/>
          <a:p>
            <a:pPr marL="285750" indent="-285750">
              <a:buFont typeface="Arial" panose="020B0604020202020204" pitchFamily="34" charset="0"/>
              <a:buChar char="•"/>
            </a:pPr>
            <a:r>
              <a:rPr lang="en-US" dirty="0">
                <a:solidFill>
                  <a:schemeClr val="accent1">
                    <a:lumMod val="50000"/>
                  </a:schemeClr>
                </a:solidFill>
                <a:latin typeface="Franklin Gothic Medium" panose="020B0603020102020204" pitchFamily="34" charset="0"/>
              </a:rPr>
              <a:t>are used on exterior walls but primarily on roofs. They can be made from many materials, including tin, copper, galvanized metal, plastic, wood and lead.</a:t>
            </a:r>
          </a:p>
        </p:txBody>
      </p:sp>
      <p:sp>
        <p:nvSpPr>
          <p:cNvPr id="7" name="Rectangle 6">
            <a:extLst>
              <a:ext uri="{FF2B5EF4-FFF2-40B4-BE49-F238E27FC236}">
                <a16:creationId xmlns:a16="http://schemas.microsoft.com/office/drawing/2014/main" id="{B1F0009E-0DA3-45F9-BB77-F332500544F0}"/>
              </a:ext>
            </a:extLst>
          </p:cNvPr>
          <p:cNvSpPr/>
          <p:nvPr/>
        </p:nvSpPr>
        <p:spPr>
          <a:xfrm>
            <a:off x="1823705" y="2419045"/>
            <a:ext cx="4347518" cy="923330"/>
          </a:xfrm>
          <a:prstGeom prst="rect">
            <a:avLst/>
          </a:prstGeom>
        </p:spPr>
        <p:txBody>
          <a:bodyPr wrap="square">
            <a:spAutoFit/>
          </a:bodyPr>
          <a:lstStyle/>
          <a:p>
            <a:pPr marL="285750" indent="-285750">
              <a:buFont typeface="Arial" panose="020B0604020202020204" pitchFamily="34" charset="0"/>
              <a:buChar char="•"/>
            </a:pPr>
            <a:r>
              <a:rPr lang="en-US" dirty="0">
                <a:solidFill>
                  <a:schemeClr val="accent1">
                    <a:lumMod val="50000"/>
                  </a:schemeClr>
                </a:solidFill>
                <a:latin typeface="Franklin Gothic Medium" panose="020B0603020102020204" pitchFamily="34" charset="0"/>
              </a:rPr>
              <a:t>is used to transition from the roofing material to something that is not a roof. </a:t>
            </a:r>
          </a:p>
        </p:txBody>
      </p:sp>
    </p:spTree>
    <p:extLst>
      <p:ext uri="{BB962C8B-B14F-4D97-AF65-F5344CB8AC3E}">
        <p14:creationId xmlns:p14="http://schemas.microsoft.com/office/powerpoint/2010/main" val="57964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A3786-FED5-4689-A1CF-F6265CDE56D0}"/>
              </a:ext>
            </a:extLst>
          </p:cNvPr>
          <p:cNvSpPr>
            <a:spLocks noGrp="1"/>
          </p:cNvSpPr>
          <p:nvPr>
            <p:ph type="title"/>
          </p:nvPr>
        </p:nvSpPr>
        <p:spPr/>
        <p:txBody>
          <a:bodyPr>
            <a:normAutofit fontScale="90000"/>
          </a:bodyPr>
          <a:lstStyle/>
          <a:p>
            <a:r>
              <a:rPr lang="en-US" dirty="0">
                <a:latin typeface="Franklin Gothic Medium" panose="020B0603020102020204" pitchFamily="34" charset="0"/>
              </a:rPr>
              <a:t>Concrete or Stone Coping</a:t>
            </a:r>
          </a:p>
        </p:txBody>
      </p:sp>
      <p:sp>
        <p:nvSpPr>
          <p:cNvPr id="3" name="Content Placeholder 2">
            <a:extLst>
              <a:ext uri="{FF2B5EF4-FFF2-40B4-BE49-F238E27FC236}">
                <a16:creationId xmlns:a16="http://schemas.microsoft.com/office/drawing/2014/main" id="{FC8A145F-825B-46EB-8F78-22CCCAABE86C}"/>
              </a:ext>
            </a:extLst>
          </p:cNvPr>
          <p:cNvSpPr>
            <a:spLocks noGrp="1"/>
          </p:cNvSpPr>
          <p:nvPr>
            <p:ph idx="1"/>
          </p:nvPr>
        </p:nvSpPr>
        <p:spPr>
          <a:xfrm>
            <a:off x="448966" y="1502815"/>
            <a:ext cx="8246070" cy="763525"/>
          </a:xfrm>
        </p:spPr>
        <p:txBody>
          <a:bodyPr>
            <a:normAutofit fontScale="92500"/>
          </a:bodyPr>
          <a:lstStyle/>
          <a:p>
            <a:r>
              <a:rPr lang="en-US" sz="1800" dirty="0">
                <a:latin typeface="Franklin Gothic Medium" panose="020B0603020102020204" pitchFamily="34" charset="0"/>
              </a:rPr>
              <a:t>A coping may consist of stone (capstone), or, concrete or cast stone. In all cases it should be weathered (have a slanted or curved top surface) to throw off the water.</a:t>
            </a:r>
          </a:p>
        </p:txBody>
      </p:sp>
      <p:pic>
        <p:nvPicPr>
          <p:cNvPr id="10244" name="Picture 4" descr="Cast Stone Copings | Haddonstone USA">
            <a:extLst>
              <a:ext uri="{FF2B5EF4-FFF2-40B4-BE49-F238E27FC236}">
                <a16:creationId xmlns:a16="http://schemas.microsoft.com/office/drawing/2014/main" id="{FB569D91-E577-4F71-9E2F-209DA16BA3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260" y="2266340"/>
            <a:ext cx="257175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oping Stone, Size: 12x24 Inch, Thickness: 16 Mm, Rs 50 /piece ...">
            <a:extLst>
              <a:ext uri="{FF2B5EF4-FFF2-40B4-BE49-F238E27FC236}">
                <a16:creationId xmlns:a16="http://schemas.microsoft.com/office/drawing/2014/main" id="{966B984A-295E-451C-91DE-3F533798A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720" y="2266340"/>
            <a:ext cx="2419045" cy="241904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Bluestone Flamed Top | Lemke Stone - Natural Stone Products">
            <a:extLst>
              <a:ext uri="{FF2B5EF4-FFF2-40B4-BE49-F238E27FC236}">
                <a16:creationId xmlns:a16="http://schemas.microsoft.com/office/drawing/2014/main" id="{BEB5BE7D-4C05-4CD2-A1A6-DCDF2712CC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3938" y="2242105"/>
            <a:ext cx="2419046" cy="244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60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BA60-4146-4A28-B98A-ADD6587D1902}"/>
              </a:ext>
            </a:extLst>
          </p:cNvPr>
          <p:cNvSpPr>
            <a:spLocks noGrp="1"/>
          </p:cNvSpPr>
          <p:nvPr>
            <p:ph type="title"/>
          </p:nvPr>
        </p:nvSpPr>
        <p:spPr/>
        <p:txBody>
          <a:bodyPr>
            <a:normAutofit fontScale="90000"/>
          </a:bodyPr>
          <a:lstStyle/>
          <a:p>
            <a:r>
              <a:rPr lang="en-US" dirty="0">
                <a:latin typeface="Franklin Gothic Medium" panose="020B0603020102020204" pitchFamily="34" charset="0"/>
              </a:rPr>
              <a:t>Precast Concrete Lintel</a:t>
            </a:r>
          </a:p>
        </p:txBody>
      </p:sp>
      <p:pic>
        <p:nvPicPr>
          <p:cNvPr id="11266" name="Picture 2" descr="Precast Concrete Lintel | Concrete lintels, Precast concrete, Concrete">
            <a:extLst>
              <a:ext uri="{FF2B5EF4-FFF2-40B4-BE49-F238E27FC236}">
                <a16:creationId xmlns:a16="http://schemas.microsoft.com/office/drawing/2014/main" id="{F5E80AB1-E3BF-4CDA-B53D-EF41E8203C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2820" y="1655520"/>
            <a:ext cx="3359150" cy="33591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F8EA9D2-4526-4ECC-9951-17D65638E6E2}"/>
              </a:ext>
            </a:extLst>
          </p:cNvPr>
          <p:cNvSpPr/>
          <p:nvPr/>
        </p:nvSpPr>
        <p:spPr>
          <a:xfrm>
            <a:off x="296260" y="1655520"/>
            <a:ext cx="4572000" cy="646331"/>
          </a:xfrm>
          <a:prstGeom prst="rect">
            <a:avLst/>
          </a:prstGeom>
        </p:spPr>
        <p:txBody>
          <a:bodyPr>
            <a:spAutoFit/>
          </a:bodyPr>
          <a:lstStyle/>
          <a:p>
            <a:pPr marL="285750" indent="-285750">
              <a:buFont typeface="Arial" panose="020B0604020202020204" pitchFamily="34" charset="0"/>
              <a:buChar char="•"/>
            </a:pPr>
            <a:r>
              <a:rPr lang="en-US" dirty="0">
                <a:solidFill>
                  <a:schemeClr val="tx2">
                    <a:lumMod val="60000"/>
                    <a:lumOff val="40000"/>
                  </a:schemeClr>
                </a:solidFill>
                <a:latin typeface="Franklin Gothic Medium" panose="020B0603020102020204" pitchFamily="34" charset="0"/>
              </a:rPr>
              <a:t>Loads above openings are carried by horizontal structural members</a:t>
            </a:r>
          </a:p>
        </p:txBody>
      </p:sp>
      <p:pic>
        <p:nvPicPr>
          <p:cNvPr id="11268" name="Picture 4" descr="Concrete Lintel Prestressed 100 x 65 x 600mm P100.">
            <a:extLst>
              <a:ext uri="{FF2B5EF4-FFF2-40B4-BE49-F238E27FC236}">
                <a16:creationId xmlns:a16="http://schemas.microsoft.com/office/drawing/2014/main" id="{BC446C4D-CC36-4EEC-A0B3-522C8AB7D8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2490" y="2447301"/>
            <a:ext cx="1996441" cy="199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18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EA94-C186-458A-8FF7-4BECCB2B0C27}"/>
              </a:ext>
            </a:extLst>
          </p:cNvPr>
          <p:cNvSpPr>
            <a:spLocks noGrp="1"/>
          </p:cNvSpPr>
          <p:nvPr>
            <p:ph type="title"/>
          </p:nvPr>
        </p:nvSpPr>
        <p:spPr/>
        <p:txBody>
          <a:bodyPr>
            <a:normAutofit fontScale="90000"/>
          </a:bodyPr>
          <a:lstStyle/>
          <a:p>
            <a:r>
              <a:rPr lang="en-US" dirty="0">
                <a:latin typeface="Franklin Gothic Medium" panose="020B0603020102020204" pitchFamily="34" charset="0"/>
              </a:rPr>
              <a:t>Beam to Column: </a:t>
            </a:r>
            <a:r>
              <a:rPr lang="en-US" sz="3100" u="sng" dirty="0">
                <a:latin typeface="Franklin Gothic Medium" panose="020B0603020102020204" pitchFamily="34" charset="0"/>
              </a:rPr>
              <a:t>Shear Connection</a:t>
            </a:r>
            <a:endParaRPr lang="en-US" u="sng" dirty="0">
              <a:latin typeface="Franklin Gothic Medium" panose="020B0603020102020204" pitchFamily="34" charset="0"/>
            </a:endParaRPr>
          </a:p>
        </p:txBody>
      </p:sp>
      <p:pic>
        <p:nvPicPr>
          <p:cNvPr id="12290" name="Picture 2" descr="Shear Connection | SkyCiv Cloud Structural Analysis Software">
            <a:extLst>
              <a:ext uri="{FF2B5EF4-FFF2-40B4-BE49-F238E27FC236}">
                <a16:creationId xmlns:a16="http://schemas.microsoft.com/office/drawing/2014/main" id="{7FB51370-831D-4ADC-8AEB-8A0CD95666E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45703" y="1044700"/>
            <a:ext cx="1985165" cy="15530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A766A39-DA19-4887-831E-D8AD40309674}"/>
              </a:ext>
            </a:extLst>
          </p:cNvPr>
          <p:cNvSpPr/>
          <p:nvPr/>
        </p:nvSpPr>
        <p:spPr>
          <a:xfrm>
            <a:off x="4266590" y="1197405"/>
            <a:ext cx="4572000" cy="1200329"/>
          </a:xfrm>
          <a:prstGeom prst="rect">
            <a:avLst/>
          </a:prstGeom>
        </p:spPr>
        <p:txBody>
          <a:bodyPr>
            <a:spAutoFit/>
          </a:bodyPr>
          <a:lstStyle/>
          <a:p>
            <a:pPr marL="285750" indent="-285750">
              <a:buFont typeface="Arial" panose="020B0604020202020204" pitchFamily="34" charset="0"/>
              <a:buChar char="•"/>
            </a:pPr>
            <a:r>
              <a:rPr lang="en-US" dirty="0">
                <a:solidFill>
                  <a:schemeClr val="accent1">
                    <a:lumMod val="75000"/>
                  </a:schemeClr>
                </a:solidFill>
                <a:latin typeface="Franklin Gothic Medium" panose="020B0603020102020204" pitchFamily="34" charset="0"/>
              </a:rPr>
              <a:t>A beam bolted to a column. It is a shear only connection because the beam flanges are not rigidly connected to the column.</a:t>
            </a:r>
          </a:p>
        </p:txBody>
      </p:sp>
      <p:pic>
        <p:nvPicPr>
          <p:cNvPr id="6" name="Picture 5">
            <a:extLst>
              <a:ext uri="{FF2B5EF4-FFF2-40B4-BE49-F238E27FC236}">
                <a16:creationId xmlns:a16="http://schemas.microsoft.com/office/drawing/2014/main" id="{6DECF776-2557-483E-856B-3A69822D8275}"/>
              </a:ext>
            </a:extLst>
          </p:cNvPr>
          <p:cNvPicPr>
            <a:picLocks noChangeAspect="1"/>
          </p:cNvPicPr>
          <p:nvPr/>
        </p:nvPicPr>
        <p:blipFill rotWithShape="1">
          <a:blip r:embed="rId3"/>
          <a:srcRect r="47618" b="-662"/>
          <a:stretch/>
        </p:blipFill>
        <p:spPr>
          <a:xfrm>
            <a:off x="7015280" y="2949963"/>
            <a:ext cx="1596172" cy="1992264"/>
          </a:xfrm>
          <a:prstGeom prst="rect">
            <a:avLst/>
          </a:prstGeom>
        </p:spPr>
      </p:pic>
      <p:sp>
        <p:nvSpPr>
          <p:cNvPr id="7" name="Rectangle 6">
            <a:extLst>
              <a:ext uri="{FF2B5EF4-FFF2-40B4-BE49-F238E27FC236}">
                <a16:creationId xmlns:a16="http://schemas.microsoft.com/office/drawing/2014/main" id="{88596581-EFC8-4632-99E1-A4C4977811A0}"/>
              </a:ext>
            </a:extLst>
          </p:cNvPr>
          <p:cNvSpPr/>
          <p:nvPr/>
        </p:nvSpPr>
        <p:spPr>
          <a:xfrm>
            <a:off x="4266590" y="2120735"/>
            <a:ext cx="4572000" cy="646331"/>
          </a:xfrm>
          <a:prstGeom prst="rect">
            <a:avLst/>
          </a:prstGeom>
        </p:spPr>
        <p:txBody>
          <a:bodyPr>
            <a:spAutoFit/>
          </a:bodyPr>
          <a:lstStyle/>
          <a:p>
            <a:pPr marL="285750" indent="-285750">
              <a:buFont typeface="Arial" panose="020B0604020202020204" pitchFamily="34" charset="0"/>
              <a:buChar char="•"/>
            </a:pPr>
            <a:r>
              <a:rPr lang="en-US" dirty="0">
                <a:solidFill>
                  <a:schemeClr val="accent1">
                    <a:lumMod val="75000"/>
                  </a:schemeClr>
                </a:solidFill>
                <a:latin typeface="Franklin Gothic Medium" panose="020B0603020102020204" pitchFamily="34" charset="0"/>
              </a:rPr>
              <a:t>A shear connection keeps something from sliding back and forth.</a:t>
            </a:r>
          </a:p>
        </p:txBody>
      </p:sp>
    </p:spTree>
    <p:extLst>
      <p:ext uri="{BB962C8B-B14F-4D97-AF65-F5344CB8AC3E}">
        <p14:creationId xmlns:p14="http://schemas.microsoft.com/office/powerpoint/2010/main" val="1322766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9561-3CFD-407E-BA0F-37800D10F246}"/>
              </a:ext>
            </a:extLst>
          </p:cNvPr>
          <p:cNvSpPr>
            <a:spLocks noGrp="1"/>
          </p:cNvSpPr>
          <p:nvPr>
            <p:ph type="title"/>
          </p:nvPr>
        </p:nvSpPr>
        <p:spPr/>
        <p:txBody>
          <a:bodyPr>
            <a:normAutofit fontScale="90000"/>
          </a:bodyPr>
          <a:lstStyle/>
          <a:p>
            <a:r>
              <a:rPr lang="en-US" dirty="0">
                <a:latin typeface="Franklin Gothic Medium" panose="020B0603020102020204" pitchFamily="34" charset="0"/>
              </a:rPr>
              <a:t>Beam to Column: </a:t>
            </a:r>
            <a:r>
              <a:rPr lang="en-US" sz="3100" u="sng" dirty="0">
                <a:latin typeface="Franklin Gothic Medium" panose="020B0603020102020204" pitchFamily="34" charset="0"/>
              </a:rPr>
              <a:t>Moment Connection</a:t>
            </a:r>
            <a:endParaRPr lang="en-US" u="sng" dirty="0">
              <a:latin typeface="Franklin Gothic Medium" panose="020B0603020102020204" pitchFamily="34" charset="0"/>
            </a:endParaRPr>
          </a:p>
        </p:txBody>
      </p:sp>
      <p:sp>
        <p:nvSpPr>
          <p:cNvPr id="3" name="Content Placeholder 2">
            <a:extLst>
              <a:ext uri="{FF2B5EF4-FFF2-40B4-BE49-F238E27FC236}">
                <a16:creationId xmlns:a16="http://schemas.microsoft.com/office/drawing/2014/main" id="{37AB6CE0-9F43-4416-9516-D1B27EB78646}"/>
              </a:ext>
            </a:extLst>
          </p:cNvPr>
          <p:cNvSpPr>
            <a:spLocks noGrp="1"/>
          </p:cNvSpPr>
          <p:nvPr>
            <p:ph idx="1"/>
          </p:nvPr>
        </p:nvSpPr>
        <p:spPr/>
        <p:txBody>
          <a:bodyPr>
            <a:normAutofit/>
          </a:bodyPr>
          <a:lstStyle/>
          <a:p>
            <a:r>
              <a:rPr lang="en-US" sz="1800" dirty="0">
                <a:latin typeface="Franklin Gothic Medium" panose="020B0603020102020204" pitchFamily="34" charset="0"/>
              </a:rPr>
              <a:t>A welded beam to the column. The beam flange welds transmit full flange strength to the column. The shear tab, welded to the column, and bolted to the beam web, supports the beam until it is welded and offers permanent shear resistance.</a:t>
            </a:r>
          </a:p>
          <a:p>
            <a:r>
              <a:rPr lang="en-US" sz="1800" dirty="0">
                <a:latin typeface="Franklin Gothic Medium" panose="020B0603020102020204" pitchFamily="34" charset="0"/>
              </a:rPr>
              <a:t>A moment connection keeps something from turning in a circle.</a:t>
            </a:r>
            <a:endParaRPr lang="en-US" sz="1400" dirty="0">
              <a:latin typeface="Franklin Gothic Medium" panose="020B0603020102020204" pitchFamily="34" charset="0"/>
            </a:endParaRPr>
          </a:p>
        </p:txBody>
      </p:sp>
      <p:pic>
        <p:nvPicPr>
          <p:cNvPr id="4" name="Picture 3">
            <a:extLst>
              <a:ext uri="{FF2B5EF4-FFF2-40B4-BE49-F238E27FC236}">
                <a16:creationId xmlns:a16="http://schemas.microsoft.com/office/drawing/2014/main" id="{2DC588B8-3672-4787-AD8A-82FF0E44F73A}"/>
              </a:ext>
            </a:extLst>
          </p:cNvPr>
          <p:cNvPicPr>
            <a:picLocks noChangeAspect="1"/>
          </p:cNvPicPr>
          <p:nvPr/>
        </p:nvPicPr>
        <p:blipFill rotWithShape="1">
          <a:blip r:embed="rId2"/>
          <a:srcRect l="45273" t="-2717" r="-45273" b="2717"/>
          <a:stretch/>
        </p:blipFill>
        <p:spPr>
          <a:xfrm>
            <a:off x="6404460" y="2522864"/>
            <a:ext cx="3477845" cy="2258866"/>
          </a:xfrm>
          <a:prstGeom prst="rect">
            <a:avLst/>
          </a:prstGeom>
        </p:spPr>
      </p:pic>
      <p:pic>
        <p:nvPicPr>
          <p:cNvPr id="13314" name="Picture 2" descr="Moment Connection | SkyCiv Cloud Structural Analysis Software">
            <a:extLst>
              <a:ext uri="{FF2B5EF4-FFF2-40B4-BE49-F238E27FC236}">
                <a16:creationId xmlns:a16="http://schemas.microsoft.com/office/drawing/2014/main" id="{453ACC16-34A5-4BE8-8332-CEA6A74304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9541" y="2998968"/>
            <a:ext cx="2125115" cy="171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27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Franklin Gothic Medium" panose="020B0603020102020204" pitchFamily="34" charset="0"/>
              </a:rPr>
              <a:t>INDEX</a:t>
            </a:r>
          </a:p>
        </p:txBody>
      </p:sp>
      <p:sp>
        <p:nvSpPr>
          <p:cNvPr id="3" name="Content Placeholder 2"/>
          <p:cNvSpPr>
            <a:spLocks noGrp="1"/>
          </p:cNvSpPr>
          <p:nvPr>
            <p:ph idx="1"/>
          </p:nvPr>
        </p:nvSpPr>
        <p:spPr>
          <a:xfrm>
            <a:off x="296260" y="1655521"/>
            <a:ext cx="4428445" cy="3487980"/>
          </a:xfrm>
        </p:spPr>
        <p:txBody>
          <a:bodyPr>
            <a:normAutofit/>
          </a:bodyPr>
          <a:lstStyle/>
          <a:p>
            <a:r>
              <a:rPr lang="en-US" sz="2000" dirty="0">
                <a:latin typeface="Franklin Gothic Medium" panose="020B0603020102020204" pitchFamily="34" charset="0"/>
              </a:rPr>
              <a:t>Shallow Frost-Protected Footing</a:t>
            </a:r>
          </a:p>
          <a:p>
            <a:r>
              <a:rPr lang="en-US" sz="2000" dirty="0">
                <a:latin typeface="Franklin Gothic Medium" panose="020B0603020102020204" pitchFamily="34" charset="0"/>
              </a:rPr>
              <a:t>High Wind Connector</a:t>
            </a:r>
          </a:p>
          <a:p>
            <a:r>
              <a:rPr lang="en-US" sz="2000" dirty="0">
                <a:latin typeface="Franklin Gothic Medium" panose="020B0603020102020204" pitchFamily="34" charset="0"/>
              </a:rPr>
              <a:t>Joist Hanger</a:t>
            </a:r>
          </a:p>
          <a:p>
            <a:r>
              <a:rPr lang="en-US" sz="2000" dirty="0">
                <a:latin typeface="Franklin Gothic Medium" panose="020B0603020102020204" pitchFamily="34" charset="0"/>
              </a:rPr>
              <a:t>Housewrap (Weather-Resistant Barrier)</a:t>
            </a:r>
          </a:p>
          <a:p>
            <a:r>
              <a:rPr lang="en-US" sz="2000" dirty="0">
                <a:latin typeface="Franklin Gothic Medium" panose="020B0603020102020204" pitchFamily="34" charset="0"/>
              </a:rPr>
              <a:t>Vapor Retarder</a:t>
            </a:r>
          </a:p>
          <a:p>
            <a:r>
              <a:rPr lang="en-US" sz="2000" dirty="0">
                <a:latin typeface="Franklin Gothic Medium" panose="020B0603020102020204" pitchFamily="34" charset="0"/>
              </a:rPr>
              <a:t>Moisture-Resistant Drywall</a:t>
            </a:r>
          </a:p>
          <a:p>
            <a:r>
              <a:rPr lang="en-US" sz="2000" dirty="0">
                <a:latin typeface="Franklin Gothic Medium" panose="020B0603020102020204" pitchFamily="34" charset="0"/>
              </a:rPr>
              <a:t>Brick: Common Bond with a Weep Hole</a:t>
            </a:r>
          </a:p>
          <a:p>
            <a:endParaRPr lang="en-US" dirty="0"/>
          </a:p>
          <a:p>
            <a:endParaRPr lang="en-US" dirty="0"/>
          </a:p>
        </p:txBody>
      </p:sp>
      <p:sp>
        <p:nvSpPr>
          <p:cNvPr id="4" name="Content Placeholder 2">
            <a:extLst>
              <a:ext uri="{FF2B5EF4-FFF2-40B4-BE49-F238E27FC236}">
                <a16:creationId xmlns:a16="http://schemas.microsoft.com/office/drawing/2014/main" id="{88748FA0-91CF-4CE7-AABE-325D817B148C}"/>
              </a:ext>
            </a:extLst>
          </p:cNvPr>
          <p:cNvSpPr txBox="1">
            <a:spLocks/>
          </p:cNvSpPr>
          <p:nvPr/>
        </p:nvSpPr>
        <p:spPr>
          <a:xfrm>
            <a:off x="4419296" y="1502815"/>
            <a:ext cx="4581150" cy="30541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latin typeface="Franklin Gothic Medium" panose="020B0603020102020204" pitchFamily="34" charset="0"/>
              </a:rPr>
              <a:t>CMU - Split Faced</a:t>
            </a:r>
          </a:p>
          <a:p>
            <a:r>
              <a:rPr lang="en-US" sz="2000" dirty="0">
                <a:latin typeface="Franklin Gothic Medium" panose="020B0603020102020204" pitchFamily="34" charset="0"/>
              </a:rPr>
              <a:t>CMU - Ribbed Faced</a:t>
            </a:r>
          </a:p>
          <a:p>
            <a:r>
              <a:rPr lang="en-US" sz="2000" dirty="0">
                <a:latin typeface="Franklin Gothic Medium" panose="020B0603020102020204" pitchFamily="34" charset="0"/>
              </a:rPr>
              <a:t>Stone: Random Ashlar</a:t>
            </a:r>
          </a:p>
          <a:p>
            <a:r>
              <a:rPr lang="en-US" sz="2000" dirty="0">
                <a:latin typeface="Franklin Gothic Medium" panose="020B0603020102020204" pitchFamily="34" charset="0"/>
              </a:rPr>
              <a:t>Metal Flashing</a:t>
            </a:r>
          </a:p>
          <a:p>
            <a:r>
              <a:rPr lang="en-US" sz="2000" dirty="0">
                <a:latin typeface="Franklin Gothic Medium" panose="020B0603020102020204" pitchFamily="34" charset="0"/>
              </a:rPr>
              <a:t>Concrete or Stone Coping</a:t>
            </a:r>
          </a:p>
          <a:p>
            <a:r>
              <a:rPr lang="en-US" sz="2000" dirty="0">
                <a:latin typeface="Franklin Gothic Medium" panose="020B0603020102020204" pitchFamily="34" charset="0"/>
              </a:rPr>
              <a:t>Precast Concrete Lintel</a:t>
            </a:r>
          </a:p>
          <a:p>
            <a:r>
              <a:rPr lang="en-US" sz="2000" dirty="0">
                <a:latin typeface="Franklin Gothic Medium" panose="020B0603020102020204" pitchFamily="34" charset="0"/>
              </a:rPr>
              <a:t>Beam to Column: Shear Connection</a:t>
            </a:r>
          </a:p>
          <a:p>
            <a:r>
              <a:rPr lang="en-US" sz="2000" dirty="0">
                <a:latin typeface="Franklin Gothic Medium" panose="020B0603020102020204" pitchFamily="34" charset="0"/>
              </a:rPr>
              <a:t>Beam to Column: Moment Connection</a:t>
            </a:r>
          </a:p>
        </p:txBody>
      </p:sp>
    </p:spTree>
    <p:extLst>
      <p:ext uri="{BB962C8B-B14F-4D97-AF65-F5344CB8AC3E}">
        <p14:creationId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72D03CC8-3FCC-4B1F-AB32-C0995AB89554}"/>
              </a:ext>
            </a:extLst>
          </p:cNvPr>
          <p:cNvSpPr>
            <a:spLocks noGrp="1"/>
          </p:cNvSpPr>
          <p:nvPr>
            <p:ph type="body" idx="1"/>
          </p:nvPr>
        </p:nvSpPr>
        <p:spPr>
          <a:xfrm>
            <a:off x="4266590" y="372797"/>
            <a:ext cx="4645941" cy="632527"/>
          </a:xfrm>
        </p:spPr>
        <p:txBody>
          <a:bodyPr>
            <a:normAutofit/>
          </a:bodyPr>
          <a:lstStyle/>
          <a:p>
            <a:r>
              <a:rPr lang="en-US" b="0" dirty="0">
                <a:solidFill>
                  <a:schemeClr val="tx2">
                    <a:lumMod val="60000"/>
                    <a:lumOff val="40000"/>
                  </a:schemeClr>
                </a:solidFill>
                <a:latin typeface="Franklin Gothic Medium" panose="020B0603020102020204" pitchFamily="34" charset="0"/>
              </a:rPr>
              <a:t>Shallow Frost-Protected Footing</a:t>
            </a:r>
          </a:p>
        </p:txBody>
      </p:sp>
      <p:sp>
        <p:nvSpPr>
          <p:cNvPr id="11" name="Content Placeholder 3">
            <a:extLst>
              <a:ext uri="{FF2B5EF4-FFF2-40B4-BE49-F238E27FC236}">
                <a16:creationId xmlns:a16="http://schemas.microsoft.com/office/drawing/2014/main" id="{0D085F3B-9F12-44CA-8A37-DC225E727B27}"/>
              </a:ext>
            </a:extLst>
          </p:cNvPr>
          <p:cNvSpPr>
            <a:spLocks noGrp="1"/>
          </p:cNvSpPr>
          <p:nvPr>
            <p:ph sz="half" idx="2"/>
          </p:nvPr>
        </p:nvSpPr>
        <p:spPr>
          <a:xfrm>
            <a:off x="143555" y="1960930"/>
            <a:ext cx="4433512" cy="2595986"/>
          </a:xfrm>
        </p:spPr>
        <p:txBody>
          <a:bodyPr>
            <a:normAutofit fontScale="70000" lnSpcReduction="20000"/>
          </a:bodyPr>
          <a:lstStyle/>
          <a:p>
            <a:pPr algn="l"/>
            <a:r>
              <a:rPr lang="en-US" dirty="0">
                <a:latin typeface="Franklin Gothic Medium" panose="020B0603020102020204" pitchFamily="34" charset="0"/>
              </a:rPr>
              <a:t>The FPSF system comprises a rigid-foam expanded polystyrene (EPS) insulation foam placed around the outside of a foundation, which directs heat loss from the building toward the foundation and takes advantage of natural geothermal energy. It is based on the principle that heat loss through a building’s foundation keeps the ground beneath from freezing and heaving by raising the frost depth at the foundation’s perimeter.</a:t>
            </a:r>
          </a:p>
        </p:txBody>
      </p:sp>
      <p:pic>
        <p:nvPicPr>
          <p:cNvPr id="3" name="Content Placeholder 2" descr="A picture containing text, map&#10;&#10;Description automatically generated">
            <a:extLst>
              <a:ext uri="{FF2B5EF4-FFF2-40B4-BE49-F238E27FC236}">
                <a16:creationId xmlns:a16="http://schemas.microsoft.com/office/drawing/2014/main" id="{FA8608CC-C8FE-4E04-B793-2644FA92D5B7}"/>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912416" y="1502815"/>
            <a:ext cx="4084859" cy="3267888"/>
          </a:xfrm>
          <a:noFill/>
        </p:spPr>
      </p:pic>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1671" y="433880"/>
            <a:ext cx="7940660" cy="610820"/>
          </a:xfrm>
        </p:spPr>
        <p:txBody>
          <a:bodyPr>
            <a:normAutofit fontScale="90000"/>
          </a:bodyPr>
          <a:lstStyle/>
          <a:p>
            <a:r>
              <a:rPr lang="en-US" dirty="0">
                <a:latin typeface="Franklin Gothic Medium" panose="020B0603020102020204" pitchFamily="34" charset="0"/>
              </a:rPr>
              <a:t>High Wind Connectors:</a:t>
            </a:r>
          </a:p>
        </p:txBody>
      </p:sp>
      <p:sp>
        <p:nvSpPr>
          <p:cNvPr id="5" name="Text Placeholder 4"/>
          <p:cNvSpPr>
            <a:spLocks noGrp="1"/>
          </p:cNvSpPr>
          <p:nvPr>
            <p:ph type="body" idx="1"/>
          </p:nvPr>
        </p:nvSpPr>
        <p:spPr>
          <a:xfrm>
            <a:off x="-685367" y="1315594"/>
            <a:ext cx="4040188" cy="479822"/>
          </a:xfrm>
        </p:spPr>
        <p:txBody>
          <a:bodyPr/>
          <a:lstStyle/>
          <a:p>
            <a:r>
              <a:rPr lang="en-US" u="sng" dirty="0">
                <a:latin typeface="Franklin Gothic Medium" panose="020B0603020102020204" pitchFamily="34" charset="0"/>
              </a:rPr>
              <a:t>Loadbearing Wall</a:t>
            </a:r>
            <a:r>
              <a:rPr lang="en-US" dirty="0">
                <a:latin typeface="Franklin Gothic Medium" panose="020B0603020102020204" pitchFamily="34" charset="0"/>
              </a:rPr>
              <a:t>:</a:t>
            </a:r>
          </a:p>
        </p:txBody>
      </p:sp>
      <p:sp>
        <p:nvSpPr>
          <p:cNvPr id="6" name="Content Placeholder 5"/>
          <p:cNvSpPr>
            <a:spLocks noGrp="1"/>
          </p:cNvSpPr>
          <p:nvPr>
            <p:ph sz="half" idx="2"/>
          </p:nvPr>
        </p:nvSpPr>
        <p:spPr>
          <a:xfrm>
            <a:off x="-39618" y="1804512"/>
            <a:ext cx="2748690" cy="2752403"/>
          </a:xfrm>
        </p:spPr>
        <p:txBody>
          <a:bodyPr>
            <a:normAutofit fontScale="55000" lnSpcReduction="20000"/>
          </a:bodyPr>
          <a:lstStyle/>
          <a:p>
            <a:r>
              <a:rPr lang="en-US" dirty="0">
                <a:latin typeface="Franklin Gothic Medium" panose="020B0603020102020204" pitchFamily="34" charset="0"/>
              </a:rPr>
              <a:t>a typical loadbearing wall with a floating floor slab. Vertical reinforcement should be placed in the center of the concrete masonry cores to adequately resist both positive and negative wind pressures. Bond beam depth and minimum horizontal reinforcement varies with design wind velocity, ceiling height, roof truss span and spacing of vertical wall reinforcement.</a:t>
            </a:r>
          </a:p>
        </p:txBody>
      </p:sp>
      <p:sp>
        <p:nvSpPr>
          <p:cNvPr id="7" name="Text Placeholder 6"/>
          <p:cNvSpPr>
            <a:spLocks noGrp="1"/>
          </p:cNvSpPr>
          <p:nvPr>
            <p:ph type="body" sz="quarter" idx="3"/>
          </p:nvPr>
        </p:nvSpPr>
        <p:spPr>
          <a:xfrm>
            <a:off x="5793640" y="1324690"/>
            <a:ext cx="4041775" cy="479822"/>
          </a:xfrm>
        </p:spPr>
        <p:txBody>
          <a:bodyPr/>
          <a:lstStyle/>
          <a:p>
            <a:r>
              <a:rPr lang="en-US" u="sng" dirty="0">
                <a:latin typeface="Franklin Gothic Medium" panose="020B0603020102020204" pitchFamily="34" charset="0"/>
              </a:rPr>
              <a:t>Roof Truss Anchor</a:t>
            </a:r>
            <a:r>
              <a:rPr lang="en-US" dirty="0">
                <a:latin typeface="Franklin Gothic Medium" panose="020B0603020102020204" pitchFamily="34" charset="0"/>
              </a:rPr>
              <a:t>:</a:t>
            </a:r>
          </a:p>
        </p:txBody>
      </p:sp>
      <p:sp>
        <p:nvSpPr>
          <p:cNvPr id="8" name="Content Placeholder 7"/>
          <p:cNvSpPr>
            <a:spLocks noGrp="1"/>
          </p:cNvSpPr>
          <p:nvPr>
            <p:ph sz="quarter" idx="4"/>
          </p:nvPr>
        </p:nvSpPr>
        <p:spPr>
          <a:xfrm>
            <a:off x="6434930" y="1795416"/>
            <a:ext cx="2443279" cy="3057813"/>
          </a:xfrm>
        </p:spPr>
        <p:txBody>
          <a:bodyPr>
            <a:normAutofit fontScale="55000" lnSpcReduction="20000"/>
          </a:bodyPr>
          <a:lstStyle/>
          <a:p>
            <a:r>
              <a:rPr lang="en-US" dirty="0">
                <a:latin typeface="Franklin Gothic Medium" panose="020B0603020102020204" pitchFamily="34" charset="0"/>
              </a:rPr>
              <a:t>a typical roof truss anchor cast into the bond beam of a concrete masonry bearing wall. The required anchor load capacity depends on the design wind speed as well as the roof truss span. In addition to being rated for uplift, the anchor must be rated for horizontal forces parallel to the wall (in-plane) and perpendicular to the wall (out-of-plane).</a:t>
            </a:r>
          </a:p>
        </p:txBody>
      </p:sp>
      <p:pic>
        <p:nvPicPr>
          <p:cNvPr id="14338" name="Picture 2">
            <a:extLst>
              <a:ext uri="{FF2B5EF4-FFF2-40B4-BE49-F238E27FC236}">
                <a16:creationId xmlns:a16="http://schemas.microsoft.com/office/drawing/2014/main" id="{A8664D6E-696C-4F27-A61A-7AD8389B64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440" b="44062"/>
          <a:stretch/>
        </p:blipFill>
        <p:spPr bwMode="auto">
          <a:xfrm>
            <a:off x="2709071" y="1435318"/>
            <a:ext cx="2101487" cy="227286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21195E85-B98E-479F-95CE-42272A7F95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2207" b="58907"/>
          <a:stretch/>
        </p:blipFill>
        <p:spPr bwMode="auto">
          <a:xfrm>
            <a:off x="4774941" y="3184424"/>
            <a:ext cx="2037398" cy="180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3F846-F224-4D6D-B9C9-FAE7A278B823}"/>
              </a:ext>
            </a:extLst>
          </p:cNvPr>
          <p:cNvSpPr>
            <a:spLocks noGrp="1"/>
          </p:cNvSpPr>
          <p:nvPr>
            <p:ph type="title"/>
          </p:nvPr>
        </p:nvSpPr>
        <p:spPr>
          <a:xfrm>
            <a:off x="5793640" y="586585"/>
            <a:ext cx="2748690" cy="610820"/>
          </a:xfrm>
        </p:spPr>
        <p:txBody>
          <a:bodyPr anchor="ctr">
            <a:normAutofit/>
          </a:bodyPr>
          <a:lstStyle/>
          <a:p>
            <a:pPr>
              <a:lnSpc>
                <a:spcPct val="90000"/>
              </a:lnSpc>
            </a:pPr>
            <a:r>
              <a:rPr lang="en-US" dirty="0">
                <a:latin typeface="Franklin Gothic Medium" panose="020B0603020102020204" pitchFamily="34" charset="0"/>
              </a:rPr>
              <a:t>Joist Hanger  </a:t>
            </a:r>
          </a:p>
        </p:txBody>
      </p:sp>
      <p:sp>
        <p:nvSpPr>
          <p:cNvPr id="4" name="Content Placeholder 3">
            <a:extLst>
              <a:ext uri="{FF2B5EF4-FFF2-40B4-BE49-F238E27FC236}">
                <a16:creationId xmlns:a16="http://schemas.microsoft.com/office/drawing/2014/main" id="{1290062E-D877-4F5B-8DE8-8D327402939A}"/>
              </a:ext>
            </a:extLst>
          </p:cNvPr>
          <p:cNvSpPr>
            <a:spLocks noGrp="1"/>
          </p:cNvSpPr>
          <p:nvPr>
            <p:ph sz="half" idx="2"/>
          </p:nvPr>
        </p:nvSpPr>
        <p:spPr>
          <a:xfrm>
            <a:off x="33929" y="1968276"/>
            <a:ext cx="4433512" cy="2901396"/>
          </a:xfrm>
        </p:spPr>
        <p:txBody>
          <a:bodyPr>
            <a:normAutofit/>
          </a:bodyPr>
          <a:lstStyle/>
          <a:p>
            <a:pPr>
              <a:lnSpc>
                <a:spcPct val="90000"/>
              </a:lnSpc>
            </a:pPr>
            <a:r>
              <a:rPr lang="en-US" dirty="0">
                <a:latin typeface="Franklin Gothic Medium" panose="020B0603020102020204" pitchFamily="34" charset="0"/>
              </a:rPr>
              <a:t> A metal "U" shaped item used to support the end of a floor </a:t>
            </a:r>
            <a:r>
              <a:rPr lang="en-US" b="1" dirty="0">
                <a:latin typeface="Franklin Gothic Medium" panose="020B0603020102020204" pitchFamily="34" charset="0"/>
              </a:rPr>
              <a:t>joist</a:t>
            </a:r>
            <a:r>
              <a:rPr lang="en-US" dirty="0">
                <a:latin typeface="Franklin Gothic Medium" panose="020B0603020102020204" pitchFamily="34" charset="0"/>
              </a:rPr>
              <a:t> and attached with hardened nails to another bearing </a:t>
            </a:r>
            <a:r>
              <a:rPr lang="en-US" b="1" dirty="0">
                <a:latin typeface="Franklin Gothic Medium" panose="020B0603020102020204" pitchFamily="34" charset="0"/>
              </a:rPr>
              <a:t>joist</a:t>
            </a:r>
            <a:r>
              <a:rPr lang="en-US" dirty="0">
                <a:latin typeface="Franklin Gothic Medium" panose="020B0603020102020204" pitchFamily="34" charset="0"/>
              </a:rPr>
              <a:t> or beam.</a:t>
            </a:r>
          </a:p>
        </p:txBody>
      </p:sp>
      <p:pic>
        <p:nvPicPr>
          <p:cNvPr id="1026" name="Picture 2" descr="Joist Hangers | SECFixings">
            <a:extLst>
              <a:ext uri="{FF2B5EF4-FFF2-40B4-BE49-F238E27FC236}">
                <a16:creationId xmlns:a16="http://schemas.microsoft.com/office/drawing/2014/main" id="{5F5A1CBA-D773-45FF-B1D8-032D840086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2820" y="1808225"/>
            <a:ext cx="3410178" cy="227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0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yvek Housewrap - Florence Building Materials">
            <a:extLst>
              <a:ext uri="{FF2B5EF4-FFF2-40B4-BE49-F238E27FC236}">
                <a16:creationId xmlns:a16="http://schemas.microsoft.com/office/drawing/2014/main" id="{DCFD89C2-1A37-4AE9-9C88-18A010D12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844" y="2419045"/>
            <a:ext cx="3049220" cy="2592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24E5B4-B3D9-43A4-BB8F-58605C211CD9}"/>
              </a:ext>
            </a:extLst>
          </p:cNvPr>
          <p:cNvSpPr>
            <a:spLocks noGrp="1"/>
          </p:cNvSpPr>
          <p:nvPr>
            <p:ph type="title"/>
          </p:nvPr>
        </p:nvSpPr>
        <p:spPr>
          <a:xfrm>
            <a:off x="4572000" y="281175"/>
            <a:ext cx="4391488" cy="883080"/>
          </a:xfrm>
        </p:spPr>
        <p:txBody>
          <a:bodyPr>
            <a:normAutofit/>
          </a:bodyPr>
          <a:lstStyle/>
          <a:p>
            <a:r>
              <a:rPr lang="en-US" sz="3100" dirty="0">
                <a:solidFill>
                  <a:schemeClr val="tx2">
                    <a:lumMod val="60000"/>
                    <a:lumOff val="40000"/>
                  </a:schemeClr>
                </a:solidFill>
                <a:latin typeface="Franklin Gothic Medium" panose="020B0603020102020204" pitchFamily="34" charset="0"/>
              </a:rPr>
              <a:t>Housewrap </a:t>
            </a:r>
            <a:br>
              <a:rPr lang="en-US" sz="2800" dirty="0">
                <a:solidFill>
                  <a:schemeClr val="tx2">
                    <a:lumMod val="60000"/>
                    <a:lumOff val="40000"/>
                  </a:schemeClr>
                </a:solidFill>
                <a:latin typeface="Franklin Gothic Medium" panose="020B0603020102020204" pitchFamily="34" charset="0"/>
              </a:rPr>
            </a:br>
            <a:r>
              <a:rPr lang="en-US" sz="2000" u="sng" dirty="0">
                <a:solidFill>
                  <a:schemeClr val="tx2">
                    <a:lumMod val="60000"/>
                    <a:lumOff val="40000"/>
                  </a:schemeClr>
                </a:solidFill>
                <a:latin typeface="Franklin Gothic Medium" panose="020B0603020102020204" pitchFamily="34" charset="0"/>
              </a:rPr>
              <a:t>(Weather Resistant Barrier)</a:t>
            </a:r>
            <a:endParaRPr lang="en-US" sz="2800" u="sng" dirty="0">
              <a:solidFill>
                <a:schemeClr val="tx2">
                  <a:lumMod val="60000"/>
                  <a:lumOff val="40000"/>
                </a:schemeClr>
              </a:solidFill>
              <a:latin typeface="Franklin Gothic Medium" panose="020B0603020102020204" pitchFamily="34" charset="0"/>
            </a:endParaRPr>
          </a:p>
        </p:txBody>
      </p:sp>
      <p:sp>
        <p:nvSpPr>
          <p:cNvPr id="3" name="Wave 2">
            <a:extLst>
              <a:ext uri="{FF2B5EF4-FFF2-40B4-BE49-F238E27FC236}">
                <a16:creationId xmlns:a16="http://schemas.microsoft.com/office/drawing/2014/main" id="{7DDF1BCF-6E67-45EA-AF29-CBBDDCC1F409}"/>
              </a:ext>
            </a:extLst>
          </p:cNvPr>
          <p:cNvSpPr/>
          <p:nvPr/>
        </p:nvSpPr>
        <p:spPr>
          <a:xfrm>
            <a:off x="448965" y="1044700"/>
            <a:ext cx="4572000" cy="1834158"/>
          </a:xfrm>
          <a:prstGeom prst="wave">
            <a:avLst/>
          </a:prstGeom>
        </p:spPr>
        <p:txBody>
          <a:bodyPr>
            <a:spAutoFit/>
          </a:bodyPr>
          <a:lstStyle/>
          <a:p>
            <a:pPr marL="285750" indent="-285750">
              <a:buFont typeface="Arial" panose="020B0604020202020204" pitchFamily="34" charset="0"/>
              <a:buChar char="•"/>
            </a:pPr>
            <a:r>
              <a:rPr lang="en-US" dirty="0">
                <a:solidFill>
                  <a:schemeClr val="tx2">
                    <a:lumMod val="60000"/>
                    <a:lumOff val="40000"/>
                  </a:schemeClr>
                </a:solidFill>
                <a:latin typeface="Franklin Gothic Medium" panose="020B0603020102020204" pitchFamily="34" charset="0"/>
              </a:rPr>
              <a:t>a fabric, paper, or board material that covers the exterior sheathing of house walls to protect the wall framing</a:t>
            </a:r>
          </a:p>
        </p:txBody>
      </p:sp>
      <p:sp>
        <p:nvSpPr>
          <p:cNvPr id="4" name="Rectangle 3">
            <a:extLst>
              <a:ext uri="{FF2B5EF4-FFF2-40B4-BE49-F238E27FC236}">
                <a16:creationId xmlns:a16="http://schemas.microsoft.com/office/drawing/2014/main" id="{1135518A-6272-45BA-87C1-1460B3C99D9C}"/>
              </a:ext>
            </a:extLst>
          </p:cNvPr>
          <p:cNvSpPr/>
          <p:nvPr/>
        </p:nvSpPr>
        <p:spPr>
          <a:xfrm>
            <a:off x="448965" y="2568200"/>
            <a:ext cx="4572000" cy="923330"/>
          </a:xfrm>
          <a:prstGeom prst="rect">
            <a:avLst/>
          </a:prstGeom>
        </p:spPr>
        <p:txBody>
          <a:bodyPr>
            <a:spAutoFit/>
          </a:bodyPr>
          <a:lstStyle/>
          <a:p>
            <a:pPr marL="285750" indent="-285750">
              <a:buFont typeface="Arial" panose="020B0604020202020204" pitchFamily="34" charset="0"/>
              <a:buChar char="•"/>
            </a:pPr>
            <a:r>
              <a:rPr lang="en-US" dirty="0">
                <a:solidFill>
                  <a:schemeClr val="tx2">
                    <a:lumMod val="60000"/>
                    <a:lumOff val="40000"/>
                  </a:schemeClr>
                </a:solidFill>
                <a:latin typeface="Franklin Gothic Medium" panose="020B0603020102020204" pitchFamily="34" charset="0"/>
              </a:rPr>
              <a:t>It also permits the transfer of water vapor to the outside of the protected structure because water vapor can pass through it</a:t>
            </a:r>
          </a:p>
        </p:txBody>
      </p:sp>
    </p:spTree>
    <p:extLst>
      <p:ext uri="{BB962C8B-B14F-4D97-AF65-F5344CB8AC3E}">
        <p14:creationId xmlns:p14="http://schemas.microsoft.com/office/powerpoint/2010/main" val="2611601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42BA3-4BFA-4D40-9BC3-BD219E2A1D8D}"/>
              </a:ext>
            </a:extLst>
          </p:cNvPr>
          <p:cNvSpPr>
            <a:spLocks noGrp="1"/>
          </p:cNvSpPr>
          <p:nvPr>
            <p:ph type="title"/>
          </p:nvPr>
        </p:nvSpPr>
        <p:spPr/>
        <p:txBody>
          <a:bodyPr/>
          <a:lstStyle/>
          <a:p>
            <a:r>
              <a:rPr lang="en-US" dirty="0">
                <a:solidFill>
                  <a:schemeClr val="tx2">
                    <a:lumMod val="60000"/>
                    <a:lumOff val="40000"/>
                  </a:schemeClr>
                </a:solidFill>
              </a:rPr>
              <a:t>			</a:t>
            </a:r>
            <a:r>
              <a:rPr lang="en-US" dirty="0">
                <a:solidFill>
                  <a:schemeClr val="tx2">
                    <a:lumMod val="60000"/>
                    <a:lumOff val="40000"/>
                  </a:schemeClr>
                </a:solidFill>
                <a:latin typeface="Franklin Gothic Medium" panose="020B0603020102020204" pitchFamily="34" charset="0"/>
              </a:rPr>
              <a:t>Vapor Retarder</a:t>
            </a:r>
          </a:p>
        </p:txBody>
      </p:sp>
      <p:sp>
        <p:nvSpPr>
          <p:cNvPr id="3" name="Content Placeholder 2">
            <a:extLst>
              <a:ext uri="{FF2B5EF4-FFF2-40B4-BE49-F238E27FC236}">
                <a16:creationId xmlns:a16="http://schemas.microsoft.com/office/drawing/2014/main" id="{50BA2D74-D5C0-4E1E-83FE-5C5F4D13F95F}"/>
              </a:ext>
            </a:extLst>
          </p:cNvPr>
          <p:cNvSpPr>
            <a:spLocks noGrp="1"/>
          </p:cNvSpPr>
          <p:nvPr>
            <p:ph sz="half" idx="1"/>
          </p:nvPr>
        </p:nvSpPr>
        <p:spPr>
          <a:xfrm>
            <a:off x="296260" y="1502815"/>
            <a:ext cx="4038600" cy="305410"/>
          </a:xfrm>
        </p:spPr>
        <p:txBody>
          <a:bodyPr>
            <a:noAutofit/>
          </a:bodyPr>
          <a:lstStyle/>
          <a:p>
            <a:r>
              <a:rPr lang="en-US" sz="1600" dirty="0">
                <a:solidFill>
                  <a:schemeClr val="tx2">
                    <a:lumMod val="75000"/>
                  </a:schemeClr>
                </a:solidFill>
                <a:latin typeface="Franklin Gothic Medium" panose="020B0603020102020204" pitchFamily="34" charset="0"/>
              </a:rPr>
              <a:t>Moisture control through limiting water vapor movement in commercial buildings is essential. A vapor retarder helps prevent water vapor from moving into building assemblies, like walls, where it can condense into liquid water within the structure. Liquid water can accumulate inside exterior walls and in roof and crawl spaces. If enough water is present, rot and decay can cause significant damage. </a:t>
            </a:r>
          </a:p>
        </p:txBody>
      </p:sp>
      <p:sp>
        <p:nvSpPr>
          <p:cNvPr id="4" name="Content Placeholder 3">
            <a:extLst>
              <a:ext uri="{FF2B5EF4-FFF2-40B4-BE49-F238E27FC236}">
                <a16:creationId xmlns:a16="http://schemas.microsoft.com/office/drawing/2014/main" id="{CCF7FA35-02BF-4A5A-8472-01075A365036}"/>
              </a:ext>
            </a:extLst>
          </p:cNvPr>
          <p:cNvSpPr>
            <a:spLocks noGrp="1"/>
          </p:cNvSpPr>
          <p:nvPr>
            <p:ph sz="half" idx="2"/>
          </p:nvPr>
        </p:nvSpPr>
        <p:spPr>
          <a:xfrm>
            <a:off x="4724705" y="1582557"/>
            <a:ext cx="3861745" cy="225668"/>
          </a:xfrm>
        </p:spPr>
        <p:txBody>
          <a:bodyPr>
            <a:normAutofit fontScale="25000" lnSpcReduction="20000"/>
          </a:bodyPr>
          <a:lstStyle/>
          <a:p>
            <a:pPr algn="ctr"/>
            <a:r>
              <a:rPr lang="en-US" dirty="0">
                <a:solidFill>
                  <a:schemeClr val="tx2">
                    <a:lumMod val="75000"/>
                  </a:schemeClr>
                </a:solidFill>
                <a:latin typeface="Franklin Gothic Medium" panose="020B0603020102020204" pitchFamily="34" charset="0"/>
              </a:rPr>
              <a:t> </a:t>
            </a:r>
            <a:r>
              <a:rPr lang="en-US" sz="6400" dirty="0">
                <a:solidFill>
                  <a:schemeClr val="tx2">
                    <a:lumMod val="75000"/>
                  </a:schemeClr>
                </a:solidFill>
                <a:latin typeface="Franklin Gothic Medium" panose="020B0603020102020204" pitchFamily="34" charset="0"/>
              </a:rPr>
              <a:t>a material or system that adequately retards the transmission of water vapor under specific conditions.</a:t>
            </a:r>
            <a:endParaRPr lang="en-US" dirty="0">
              <a:solidFill>
                <a:schemeClr val="tx2">
                  <a:lumMod val="75000"/>
                </a:schemeClr>
              </a:solidFill>
              <a:latin typeface="Franklin Gothic Medium" panose="020B0603020102020204" pitchFamily="34" charset="0"/>
            </a:endParaRPr>
          </a:p>
        </p:txBody>
      </p:sp>
      <p:pic>
        <p:nvPicPr>
          <p:cNvPr id="3080" name="Picture 8" descr="Insulation - CertainTeed Learning Center">
            <a:extLst>
              <a:ext uri="{FF2B5EF4-FFF2-40B4-BE49-F238E27FC236}">
                <a16:creationId xmlns:a16="http://schemas.microsoft.com/office/drawing/2014/main" id="{7AE72613-4AD2-4859-9076-13E685A8233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541"/>
          <a:stretch/>
        </p:blipFill>
        <p:spPr bwMode="auto">
          <a:xfrm>
            <a:off x="5946345" y="2724455"/>
            <a:ext cx="2443280" cy="1832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63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AFFF-D3EE-4637-A661-EE0273D5C7F6}"/>
              </a:ext>
            </a:extLst>
          </p:cNvPr>
          <p:cNvSpPr>
            <a:spLocks noGrp="1"/>
          </p:cNvSpPr>
          <p:nvPr>
            <p:ph type="title"/>
          </p:nvPr>
        </p:nvSpPr>
        <p:spPr>
          <a:xfrm>
            <a:off x="448965" y="586585"/>
            <a:ext cx="8246070" cy="610821"/>
          </a:xfrm>
        </p:spPr>
        <p:txBody>
          <a:bodyPr>
            <a:normAutofit fontScale="90000"/>
          </a:bodyPr>
          <a:lstStyle/>
          <a:p>
            <a:r>
              <a:rPr lang="en-US" dirty="0">
                <a:solidFill>
                  <a:srgbClr val="7030A0"/>
                </a:solidFill>
                <a:latin typeface="Franklin Gothic Medium" panose="020B0603020102020204" pitchFamily="34" charset="0"/>
              </a:rPr>
              <a:t>Moisture Resistant Drywall</a:t>
            </a:r>
          </a:p>
        </p:txBody>
      </p:sp>
      <p:pic>
        <p:nvPicPr>
          <p:cNvPr id="4098" name="Picture 2" descr="Bathroom Progress | PURPLE XP Drywall - Cherished Bliss">
            <a:extLst>
              <a:ext uri="{FF2B5EF4-FFF2-40B4-BE49-F238E27FC236}">
                <a16:creationId xmlns:a16="http://schemas.microsoft.com/office/drawing/2014/main" id="{8F83205F-0695-4C28-B65A-E16F5EC674D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015280" y="1350109"/>
            <a:ext cx="1985166" cy="26459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ational Gypsum Purple High Performance Drywall available at ...">
            <a:extLst>
              <a:ext uri="{FF2B5EF4-FFF2-40B4-BE49-F238E27FC236}">
                <a16:creationId xmlns:a16="http://schemas.microsoft.com/office/drawing/2014/main" id="{ADD37EAA-4CA9-4403-91CC-6C159CB299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98" y="2421099"/>
            <a:ext cx="1763146" cy="26459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260A270-7E63-4654-B9D1-22BF9CE3ED69}"/>
              </a:ext>
            </a:extLst>
          </p:cNvPr>
          <p:cNvSpPr/>
          <p:nvPr/>
        </p:nvSpPr>
        <p:spPr>
          <a:xfrm>
            <a:off x="2286000" y="1971586"/>
            <a:ext cx="4572000" cy="1200329"/>
          </a:xfrm>
          <a:prstGeom prst="rect">
            <a:avLst/>
          </a:prstGeom>
        </p:spPr>
        <p:txBody>
          <a:bodyPr>
            <a:spAutoFit/>
          </a:bodyPr>
          <a:lstStyle/>
          <a:p>
            <a:pPr marL="285750" indent="-285750">
              <a:buFont typeface="Arial" panose="020B0604020202020204" pitchFamily="34" charset="0"/>
              <a:buChar char="•"/>
            </a:pPr>
            <a:r>
              <a:rPr lang="en-US" dirty="0">
                <a:solidFill>
                  <a:srgbClr val="7030A0"/>
                </a:solidFill>
                <a:latin typeface="Franklin Gothic Medium" panose="020B0603020102020204" pitchFamily="34" charset="0"/>
              </a:rPr>
              <a:t>It's made of compressed gypsum core like regular drywall, but it offers a thicker coating of paper that's covered with wax for water resistance.</a:t>
            </a:r>
          </a:p>
        </p:txBody>
      </p:sp>
    </p:spTree>
    <p:extLst>
      <p:ext uri="{BB962C8B-B14F-4D97-AF65-F5344CB8AC3E}">
        <p14:creationId xmlns:p14="http://schemas.microsoft.com/office/powerpoint/2010/main" val="3270052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A157-ED9E-47C0-AE7F-E86EE3C7AC78}"/>
              </a:ext>
            </a:extLst>
          </p:cNvPr>
          <p:cNvSpPr>
            <a:spLocks noGrp="1"/>
          </p:cNvSpPr>
          <p:nvPr>
            <p:ph type="title"/>
          </p:nvPr>
        </p:nvSpPr>
        <p:spPr>
          <a:xfrm>
            <a:off x="4266589" y="128470"/>
            <a:ext cx="4733855" cy="1221639"/>
          </a:xfrm>
        </p:spPr>
        <p:txBody>
          <a:bodyPr>
            <a:normAutofit fontScale="90000"/>
          </a:bodyPr>
          <a:lstStyle/>
          <a:p>
            <a:pPr algn="ctr"/>
            <a:r>
              <a:rPr lang="en-US" dirty="0">
                <a:latin typeface="Franklin Gothic Medium" panose="020B0603020102020204" pitchFamily="34" charset="0"/>
              </a:rPr>
              <a:t>Brick: </a:t>
            </a:r>
            <a:br>
              <a:rPr lang="en-US" dirty="0">
                <a:latin typeface="Franklin Gothic Medium" panose="020B0603020102020204" pitchFamily="34" charset="0"/>
              </a:rPr>
            </a:br>
            <a:r>
              <a:rPr lang="en-US" sz="2700" u="sng" dirty="0">
                <a:latin typeface="Franklin Gothic Medium" panose="020B0603020102020204" pitchFamily="34" charset="0"/>
              </a:rPr>
              <a:t>Common Bond with a Weep Hole</a:t>
            </a:r>
            <a:endParaRPr lang="en-US" u="sng" dirty="0">
              <a:latin typeface="Franklin Gothic Medium" panose="020B0603020102020204" pitchFamily="34" charset="0"/>
            </a:endParaRPr>
          </a:p>
        </p:txBody>
      </p:sp>
      <p:pic>
        <p:nvPicPr>
          <p:cNvPr id="5122" name="Picture 2" descr="masonry weep holes – isabellahome.co">
            <a:extLst>
              <a:ext uri="{FF2B5EF4-FFF2-40B4-BE49-F238E27FC236}">
                <a16:creationId xmlns:a16="http://schemas.microsoft.com/office/drawing/2014/main" id="{D94E5BC1-876D-4F2F-9C51-0FDA1249F4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8964" y="1343960"/>
            <a:ext cx="3359510" cy="23490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BA38F32-6228-4671-AF8E-F31D25CFDD23}"/>
              </a:ext>
            </a:extLst>
          </p:cNvPr>
          <p:cNvSpPr/>
          <p:nvPr/>
        </p:nvSpPr>
        <p:spPr>
          <a:xfrm>
            <a:off x="4194813" y="1502815"/>
            <a:ext cx="4572000" cy="2031325"/>
          </a:xfrm>
          <a:prstGeom prst="rect">
            <a:avLst/>
          </a:prstGeom>
        </p:spPr>
        <p:txBody>
          <a:bodyPr>
            <a:spAutoFit/>
          </a:bodyPr>
          <a:lstStyle/>
          <a:p>
            <a:pPr marL="285750" indent="-285750">
              <a:buFont typeface="Arial" panose="020B0604020202020204" pitchFamily="34" charset="0"/>
              <a:buChar char="•"/>
            </a:pPr>
            <a:r>
              <a:rPr lang="en-US" dirty="0">
                <a:solidFill>
                  <a:schemeClr val="tx2">
                    <a:lumMod val="75000"/>
                  </a:schemeClr>
                </a:solidFill>
                <a:latin typeface="Franklin Gothic Medium" panose="020B0603020102020204" pitchFamily="34" charset="0"/>
              </a:rPr>
              <a:t>A weep, a weep hole, or a weep-brick is a small opening that allows water to drain from within an assembly. Weeps are located at the bottom of the object to allow for drainage; the weep hole must be sized adequately to overcome surface tension.</a:t>
            </a:r>
          </a:p>
        </p:txBody>
      </p:sp>
      <p:pic>
        <p:nvPicPr>
          <p:cNvPr id="5124" name="Picture 4" descr="Common bond">
            <a:extLst>
              <a:ext uri="{FF2B5EF4-FFF2-40B4-BE49-F238E27FC236}">
                <a16:creationId xmlns:a16="http://schemas.microsoft.com/office/drawing/2014/main" id="{65F5B86D-A39E-42E7-BD8F-A525B12BC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785" y="3737910"/>
            <a:ext cx="2066083" cy="1374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506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884</Words>
  <Application>Microsoft Office PowerPoint</Application>
  <PresentationFormat>On-screen Show (16:9)</PresentationFormat>
  <Paragraphs>61</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Franklin Gothic Medium</vt:lpstr>
      <vt:lpstr>Office Theme</vt:lpstr>
      <vt:lpstr>Project 2:  Building Materials Visual Dictionary </vt:lpstr>
      <vt:lpstr>INDEX</vt:lpstr>
      <vt:lpstr>PowerPoint Presentation</vt:lpstr>
      <vt:lpstr>High Wind Connectors:</vt:lpstr>
      <vt:lpstr>Joist Hanger  </vt:lpstr>
      <vt:lpstr>Housewrap  (Weather Resistant Barrier)</vt:lpstr>
      <vt:lpstr>   Vapor Retarder</vt:lpstr>
      <vt:lpstr>Moisture Resistant Drywall</vt:lpstr>
      <vt:lpstr>Brick:  Common Bond with a Weep Hole</vt:lpstr>
      <vt:lpstr>CMU: Split Faced</vt:lpstr>
      <vt:lpstr>CMU: Ribbed Faced</vt:lpstr>
      <vt:lpstr>Stone: Random Ashlar</vt:lpstr>
      <vt:lpstr>Metal Flashing</vt:lpstr>
      <vt:lpstr>Concrete or Stone Coping</vt:lpstr>
      <vt:lpstr>Precast Concrete Lintel</vt:lpstr>
      <vt:lpstr>Beam to Column: Shear Connection</vt:lpstr>
      <vt:lpstr>Beam to Column: Moment Connection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2020-05-07T03:42:12Z</dcterms:created>
  <dcterms:modified xsi:type="dcterms:W3CDTF">2020-05-07T05:20:33Z</dcterms:modified>
</cp:coreProperties>
</file>